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17" r:id="rId5"/>
    <p:sldId id="319" r:id="rId6"/>
    <p:sldId id="307" r:id="rId7"/>
    <p:sldId id="308" r:id="rId8"/>
    <p:sldId id="309" r:id="rId9"/>
    <p:sldId id="263" r:id="rId10"/>
    <p:sldId id="318" r:id="rId11"/>
    <p:sldId id="278" r:id="rId12"/>
    <p:sldId id="304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8B7"/>
    <a:srgbClr val="636A58"/>
    <a:srgbClr val="505A4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05" autoAdjust="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E8E3E1A4-439A-4324-9770-AB6A436A1A19}" type="datetime1">
              <a:rPr lang="it-IT" smtClean="0"/>
              <a:t>05/09/2024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49E357A0-8177-46BC-BFCE-19D99E3453C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0ECFF630-C10A-4CCF-94A9-208053B55F53}" type="datetime1">
              <a:rPr lang="it-IT" smtClean="0"/>
              <a:pPr/>
              <a:t>05/09/2024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7C366290-4595-5745-A50F-D5EC13BAC60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7C366290-4595-5745-A50F-D5EC13BAC604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rtlCol="0" anchor="ctr"/>
          <a:lstStyle>
            <a:lvl1pPr algn="ctr">
              <a:defRPr lang="it-IT" sz="48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due contenuti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 a mano libera: Forma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Figura a mano libera: Forma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it-IT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contenuto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it-IT"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due contenu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6" name="Segnaposto contenuto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it-IT"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" name="Segnaposto contenuto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it-IT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5" name="Titolo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7" name="Segnaposto tabella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sull'icona per inserire una tabella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 algn="l">
              <a:defRPr lang="it-IT" sz="48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rtlCol="0"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lang="it-IT"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lang="it-IT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lvl="0" rtl="0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lvl="0" rtl="0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rtlCol="0" anchor="ctr" anchorCtr="0"/>
          <a:lstStyle>
            <a:lvl1pPr algn="l">
              <a:defRPr lang="it-IT"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 rtlCol="0"/>
          <a:lstStyle>
            <a:lvl1pPr marL="0" indent="0" algn="r">
              <a:buNone/>
              <a:defRPr lang="it-IT" sz="2400" cap="all" baseline="0"/>
            </a:lvl1pPr>
            <a:lvl2pPr marL="457200" indent="0" algn="r">
              <a:buNone/>
              <a:defRPr lang="it-IT" sz="1800">
                <a:latin typeface="+mj-lt"/>
              </a:defRPr>
            </a:lvl2pPr>
            <a:lvl3pPr marL="914400" indent="0" algn="r">
              <a:buNone/>
              <a:defRPr lang="it-IT"/>
            </a:lvl3pPr>
            <a:lvl4pPr marL="1371600" indent="0" algn="r">
              <a:buNone/>
              <a:defRPr lang="it-IT"/>
            </a:lvl4pPr>
            <a:lvl5pPr marL="1828800" indent="0" algn="r">
              <a:buNone/>
              <a:defRPr lang="it-IT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con didascali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>
              <a:lnSpc>
                <a:spcPct val="75000"/>
              </a:lnSpc>
              <a:defRPr lang="it-IT" sz="48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t">
            <a:noAutofit/>
          </a:bodyPr>
          <a:lstStyle>
            <a:lvl1pPr marL="0" indent="0" algn="r">
              <a:buNone/>
              <a:defRPr lang="it-IT" sz="18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rtlCol="0" anchor="b"/>
          <a:lstStyle>
            <a:lvl1pPr>
              <a:lnSpc>
                <a:spcPct val="75000"/>
              </a:lnSpc>
              <a:defRPr lang="it-IT" sz="48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 rtlCol="0">
            <a:noAutofit/>
          </a:bodyPr>
          <a:lstStyle>
            <a:lvl1pPr marL="0" indent="0">
              <a:buNone/>
              <a:defRPr lang="it-IT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 rtlCol="0">
            <a:noAutofit/>
          </a:bodyPr>
          <a:lstStyle>
            <a:lvl1pPr marL="0" indent="0">
              <a:buFont typeface="Courier New" panose="02070309020205020404" pitchFamily="49" charset="0"/>
              <a:buNone/>
              <a:defRPr lang="it-IT" sz="2400" b="0" cap="all" baseline="0"/>
            </a:lvl1pPr>
            <a:lvl2pPr>
              <a:defRPr lang="it-IT" sz="2400"/>
            </a:lvl2pPr>
            <a:lvl3pPr>
              <a:defRPr lang="it-IT" sz="2400"/>
            </a:lvl3pPr>
            <a:lvl4pPr>
              <a:defRPr lang="it-IT" sz="2400"/>
            </a:lvl4pPr>
            <a:lvl5pPr>
              <a:defRPr lang="it-IT" sz="240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lvl="0" rtl="0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lvl="0" rtl="0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olo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2" name="Figura a mano libera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Figura a mano libera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 rtlCol="0">
            <a:normAutofit/>
          </a:bodyPr>
          <a:lstStyle>
            <a:lvl1pPr>
              <a:defRPr lang="it-IT" sz="2000"/>
            </a:lvl1pPr>
            <a:lvl2pPr>
              <a:defRPr lang="it-IT" sz="1800"/>
            </a:lvl2pPr>
            <a:lvl3pPr>
              <a:defRPr lang="it-IT" sz="1600"/>
            </a:lvl3pPr>
            <a:lvl4pPr>
              <a:defRPr lang="it-IT" sz="1400"/>
            </a:lvl4pPr>
            <a:lvl5pPr>
              <a:defRPr lang="it-IT" sz="14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igura a mano libera: Forma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4" name="Figura a mano libera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rtlCol="0" anchor="b" anchorCtr="0"/>
          <a:lstStyle>
            <a:lvl1pPr algn="ctr">
              <a:defRPr lang="it-IT" sz="4800" cap="none" baseline="0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2" name="Segnaposto testo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400" cap="all" baseline="0"/>
            </a:lvl1pPr>
          </a:lstStyle>
          <a:p>
            <a:pPr lvl="0" rtl="0"/>
            <a:r>
              <a:rPr lang="it-IT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2" name="Segnaposto contenuto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it-IT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contenuto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it-IT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Figura a mano libera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Figura a mano libera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lvl="0" rtl="0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lvl="0" rtl="0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olo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0" name="Segnaposto contenuto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 rtlCol="0">
            <a:normAutofit/>
          </a:bodyPr>
          <a:lstStyle>
            <a:lvl1pPr marL="228600" indent="-228600">
              <a:buFont typeface="+mj-lt"/>
              <a:buAutoNum type="arabicPeriod"/>
              <a:defRPr lang="it-IT"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lang="it-IT"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lang="it-IT"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lang="it-IT"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</p:txBody>
      </p:sp>
      <p:sp>
        <p:nvSpPr>
          <p:cNvPr id="6" name="Segnaposto contenuto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it-IT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, contenuto e immag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it-IT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it-IT" sz="20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 rtlCol="0">
            <a:normAutofit/>
          </a:bodyPr>
          <a:lstStyle>
            <a:lvl1pPr marL="0" indent="0" algn="r">
              <a:buNone/>
              <a:defRPr lang="it-IT" sz="20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pPr rtl="0"/>
            <a:fld id="{58FB4751-880F-D840-AAA9-3A15815CC996}" type="slidenum">
              <a:rPr lang="it-IT" smtClean="0"/>
              <a:pPr rtl="0"/>
              <a:t>‹N›</a:t>
            </a:fld>
            <a:endParaRPr lang="it-IT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BD8E9DE-113E-9AA4-92B8-ED3D8D964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376" y="2189411"/>
            <a:ext cx="7546201" cy="424473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05E5C0-99BA-5B1C-0EBC-F2E78534B733}"/>
              </a:ext>
            </a:extLst>
          </p:cNvPr>
          <p:cNvSpPr txBox="1"/>
          <p:nvPr/>
        </p:nvSpPr>
        <p:spPr>
          <a:xfrm>
            <a:off x="2970276" y="771322"/>
            <a:ext cx="6251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del Progetto </a:t>
            </a:r>
            <a:r>
              <a:rPr lang="it-IT" sz="4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I.D.E.A.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7F63F2-210E-BEEF-7583-92AFE12D000C}"/>
              </a:ext>
            </a:extLst>
          </p:cNvPr>
          <p:cNvSpPr txBox="1"/>
          <p:nvPr/>
        </p:nvSpPr>
        <p:spPr>
          <a:xfrm>
            <a:off x="1020711" y="3643649"/>
            <a:ext cx="2807207" cy="1127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it-IT" sz="2000" b="1" dirty="0"/>
              <a:t>9 settembre 2024 ore 11</a:t>
            </a:r>
          </a:p>
          <a:p>
            <a:pPr algn="ctr">
              <a:lnSpc>
                <a:spcPct val="114000"/>
              </a:lnSpc>
            </a:pPr>
            <a:r>
              <a:rPr lang="it-IT" sz="2000" dirty="0"/>
              <a:t>Sala Giunta</a:t>
            </a:r>
          </a:p>
          <a:p>
            <a:pPr algn="ctr">
              <a:lnSpc>
                <a:spcPct val="114000"/>
              </a:lnSpc>
            </a:pPr>
            <a:r>
              <a:rPr lang="it-IT" sz="2000" dirty="0"/>
              <a:t>Comune di Como</a:t>
            </a:r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6790F2-D6FB-11CC-31D3-F49AAB25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864" y="444052"/>
            <a:ext cx="4672584" cy="685800"/>
          </a:xfrm>
        </p:spPr>
        <p:txBody>
          <a:bodyPr/>
          <a:lstStyle/>
          <a:p>
            <a:pPr algn="ctr"/>
            <a:r>
              <a:rPr lang="it-IT" sz="2800" b="1" dirty="0">
                <a:latin typeface="+mn-lt"/>
              </a:rPr>
              <a:t>Dall’</a:t>
            </a:r>
            <a:r>
              <a:rPr lang="it-IT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I.D.E.A.</a:t>
            </a:r>
            <a:r>
              <a:rPr lang="it-IT" sz="2800" dirty="0">
                <a:latin typeface="+mn-lt"/>
              </a:rPr>
              <a:t> </a:t>
            </a:r>
            <a:r>
              <a:rPr lang="it-IT" sz="2800" b="1" dirty="0">
                <a:latin typeface="+mn-lt"/>
              </a:rPr>
              <a:t>alla coprogettazione</a:t>
            </a:r>
            <a:endParaRPr lang="it-IT" sz="28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F7376B2-36A0-54E9-EF12-5C27C77B270F}"/>
              </a:ext>
            </a:extLst>
          </p:cNvPr>
          <p:cNvSpPr txBox="1"/>
          <p:nvPr/>
        </p:nvSpPr>
        <p:spPr>
          <a:xfrm>
            <a:off x="6381797" y="1252888"/>
            <a:ext cx="4965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 linee di azione progettuale saranno svolte prevalentemente presso 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Serre di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Mognano</a:t>
            </a:r>
            <a:r>
              <a:rPr lang="it-IT" b="1" dirty="0"/>
              <a:t>, che si caratterizzeranno quale spazio di osservazione puntuale delle competenze dei giovani con disabilità, per fornire loro quegli elementi di autoconsapevolezza necessari per co – costruire, con un approccio di design partecipativo, il loro progetto di vita.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EF6035B-1921-AB05-2CF4-83FA3A8948FC}"/>
              </a:ext>
            </a:extLst>
          </p:cNvPr>
          <p:cNvSpPr txBox="1"/>
          <p:nvPr/>
        </p:nvSpPr>
        <p:spPr>
          <a:xfrm>
            <a:off x="655763" y="1677082"/>
            <a:ext cx="42739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Lo strumento della coprogettazione consente la costruzione di una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 permanente</a:t>
            </a:r>
            <a:r>
              <a:rPr lang="it-IT" sz="2000" b="1" dirty="0"/>
              <a:t> di soggetti qualificati e con consolidata esperienza, valorizzando le collaborazioni già attive tra pubblico ed enti di terzo settore.</a:t>
            </a:r>
          </a:p>
          <a:p>
            <a:r>
              <a:rPr lang="it-IT" sz="2000" b="1" dirty="0"/>
              <a:t>Ogni partner di progetto porta il proprio know-how  specifico e beneficia delle conoscenze degli altri soggetti e delle competenze acquisite sul campo, attraverso una ridefinizione puntuale dei “saperi” e dei contributi di ciascuno, creando un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ecosistema collaborativo</a:t>
            </a:r>
            <a:r>
              <a:rPr lang="it-IT" sz="2000" b="1" dirty="0"/>
              <a:t> che ruota intorno alla persona con disabilità.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C2070AC-110D-8C3A-5A03-3E16623E4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236" y="3877685"/>
            <a:ext cx="3666743" cy="284713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E771B95-087E-3482-4B6B-04F877709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393" y="3712464"/>
            <a:ext cx="1879807" cy="170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6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67" y="914400"/>
            <a:ext cx="10199933" cy="5029200"/>
          </a:xfrm>
        </p:spPr>
        <p:txBody>
          <a:bodyPr rtlCol="0"/>
          <a:lstStyle>
            <a:defPPr>
              <a:defRPr lang="it-IT"/>
            </a:defPPr>
          </a:lstStyle>
          <a:p>
            <a:pPr algn="just" rtl="0"/>
            <a:r>
              <a:rPr lang="it-IT" sz="2800" b="1" dirty="0">
                <a:solidFill>
                  <a:schemeClr val="tx1"/>
                </a:solidFill>
                <a:latin typeface="+mn-lt"/>
              </a:rPr>
              <a:t>Spesso molti giovani con disabilità non si “riconoscono” nei percorsi standardizzati a loro rivolti all’interno di CSE o di SFA ed esprimono un desiderio di normalizzazione del loro progetto di vita, con una rete di relazioni affettive e sociali che non debbano dipendere dalla mediazione della famiglia, con propri spazi di autonomia abitativa e luoghi di partecipazione sociale e di espressione delle loro potenzialità non esclusivamente legate al mondo della disabilità</a:t>
            </a:r>
            <a:r>
              <a:rPr lang="it-IT" sz="2000" b="1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83C4DDE-50A8-D8AE-2A95-F62A43838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56628"/>
            <a:ext cx="8842248" cy="2383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it-IT" sz="2400" b="1" dirty="0">
                <a:latin typeface="+mn-lt"/>
              </a:rPr>
              <a:t>Il progetto I.D.E.A. si sviluppa per rispondere ai bisogni di quelle persone con disabilità che, dopo aver ultimato il percorso scolastico/formativo, non trovano immediato accesso al mondo del lavoro e vivono ancora all’interno dei contesti familiari di origine.</a:t>
            </a:r>
            <a:br>
              <a:rPr lang="it-IT" sz="2400" b="1" dirty="0">
                <a:latin typeface="+mn-lt"/>
              </a:rPr>
            </a:br>
            <a:br>
              <a:rPr lang="it-IT" sz="1800" dirty="0"/>
            </a:br>
            <a:endParaRPr lang="it-IT" sz="1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198729-0827-0C9E-EDDE-4522B8BBFA4D}"/>
              </a:ext>
            </a:extLst>
          </p:cNvPr>
          <p:cNvSpPr txBox="1"/>
          <p:nvPr/>
        </p:nvSpPr>
        <p:spPr>
          <a:xfrm>
            <a:off x="3915918" y="3159942"/>
            <a:ext cx="68374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/>
              <a:t>Creando una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 di soggetti qualificati</a:t>
            </a:r>
            <a:r>
              <a:rPr lang="it-IT" sz="2400" b="1" dirty="0"/>
              <a:t> e con consolidata esperienza, che attraverso la formazione permanente di un’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multidisciplinare</a:t>
            </a:r>
            <a:r>
              <a:rPr lang="it-IT" sz="2400" b="1" dirty="0"/>
              <a:t>, accompagni i giovani con disabilità nel definire il loro progetto di vita, </a:t>
            </a:r>
            <a:r>
              <a:rPr lang="it-IT" sz="2400" b="1" dirty="0">
                <a:ea typeface="Calibri" panose="020F0502020204030204" pitchFamily="34" charset="0"/>
              </a:rPr>
              <a:t>s</a:t>
            </a:r>
            <a:r>
              <a:rPr lang="it-IT" sz="2400" b="1" dirty="0">
                <a:effectLst/>
                <a:ea typeface="Calibri" panose="020F0502020204030204" pitchFamily="34" charset="0"/>
              </a:rPr>
              <a:t>econdo un approccio orientato al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co-design</a:t>
            </a:r>
            <a:r>
              <a:rPr lang="it-IT" sz="2400" b="1" dirty="0">
                <a:effectLst/>
                <a:ea typeface="Calibri" panose="020F0502020204030204" pitchFamily="34" charset="0"/>
              </a:rPr>
              <a:t> o design partecipativo.</a:t>
            </a:r>
            <a:r>
              <a:rPr lang="it-IT" sz="2400" b="1" dirty="0"/>
              <a:t> </a:t>
            </a:r>
          </a:p>
        </p:txBody>
      </p:sp>
      <p:sp>
        <p:nvSpPr>
          <p:cNvPr id="13" name="Freccia circolare a destra 12">
            <a:extLst>
              <a:ext uri="{FF2B5EF4-FFF2-40B4-BE49-F238E27FC236}">
                <a16:creationId xmlns:a16="http://schemas.microsoft.com/office/drawing/2014/main" id="{D21B6747-AC7F-6BBC-EABE-45C4EE18A161}"/>
              </a:ext>
            </a:extLst>
          </p:cNvPr>
          <p:cNvSpPr/>
          <p:nvPr/>
        </p:nvSpPr>
        <p:spPr>
          <a:xfrm>
            <a:off x="2234184" y="2544635"/>
            <a:ext cx="1399032" cy="1088136"/>
          </a:xfrm>
          <a:prstGeom prst="curved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02BCE93-3954-DF81-F239-865A89A89B0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342224" y="1803966"/>
            <a:ext cx="3250068" cy="3250068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E5C593-F952-9F36-FAC4-3CFEFB507B66}"/>
              </a:ext>
            </a:extLst>
          </p:cNvPr>
          <p:cNvSpPr txBox="1">
            <a:spLocks/>
          </p:cNvSpPr>
          <p:nvPr/>
        </p:nvSpPr>
        <p:spPr>
          <a:xfrm>
            <a:off x="1066800" y="1066800"/>
            <a:ext cx="3888509" cy="5264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+mn-lt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55E33B8B-1063-755B-2F9D-456A78A99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48" y="984976"/>
            <a:ext cx="3745476" cy="52647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62CA4CC-7C94-0B12-563D-2BB8F22D4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693" y="995806"/>
            <a:ext cx="3651047" cy="47795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D82962DF-38E4-6E2C-7846-BBF5CC852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26" y="5095647"/>
            <a:ext cx="3505519" cy="54043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0BD61FD-3ADB-7B11-2F2A-FFA7E8D27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7478" y="5054034"/>
            <a:ext cx="3847974" cy="5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2">
            <a:extLst>
              <a:ext uri="{FF2B5EF4-FFF2-40B4-BE49-F238E27FC236}">
                <a16:creationId xmlns:a16="http://schemas.microsoft.com/office/drawing/2014/main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148" y="932688"/>
            <a:ext cx="8539530" cy="1353312"/>
          </a:xfrm>
        </p:spPr>
        <p:txBody>
          <a:bodyPr rtlCol="0" anchor="b"/>
          <a:lstStyle>
            <a:defPPr>
              <a:defRPr lang="it-IT"/>
            </a:defPPr>
          </a:lstStyle>
          <a:p>
            <a:pPr algn="just" rtl="0">
              <a:lnSpc>
                <a:spcPct val="114000"/>
              </a:lnSpc>
            </a:pPr>
            <a:r>
              <a:rPr lang="it-IT" sz="2400" b="1" dirty="0">
                <a:latin typeface="+mn-lt"/>
              </a:rPr>
              <a:t>Nell’ottica di ampliare e supportare la rete di fronteggiamento dei beneficiari risulta fondamentale valorizzare anche l’apporto delle famiglie, dei caregivers e delle reti sociali primarie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74C680-D04B-B085-2B61-C2E1841D0D50}"/>
              </a:ext>
            </a:extLst>
          </p:cNvPr>
          <p:cNvSpPr txBox="1"/>
          <p:nvPr/>
        </p:nvSpPr>
        <p:spPr>
          <a:xfrm>
            <a:off x="6970148" y="2938366"/>
            <a:ext cx="31285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/>
              <a:t>che, accompagnati da personale competente, sosterranno il percorso di inclusione dei propri cari nella transizione evolutiva più importante, quella verso l’età adulta.</a:t>
            </a:r>
          </a:p>
        </p:txBody>
      </p:sp>
      <p:sp>
        <p:nvSpPr>
          <p:cNvPr id="16" name="Freccia circolare a sinistra 15">
            <a:extLst>
              <a:ext uri="{FF2B5EF4-FFF2-40B4-BE49-F238E27FC236}">
                <a16:creationId xmlns:a16="http://schemas.microsoft.com/office/drawing/2014/main" id="{75D86DD7-890E-37CE-A89F-C1FF2B8B13F1}"/>
              </a:ext>
            </a:extLst>
          </p:cNvPr>
          <p:cNvSpPr/>
          <p:nvPr/>
        </p:nvSpPr>
        <p:spPr>
          <a:xfrm>
            <a:off x="10309811" y="1945612"/>
            <a:ext cx="920199" cy="1597577"/>
          </a:xfrm>
          <a:prstGeom prst="curved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2" name="Immagine 21" descr="Immagine che contiene tavolo, sedia, arredo, interno&#10;&#10;Descrizione generata automaticamente">
            <a:extLst>
              <a:ext uri="{FF2B5EF4-FFF2-40B4-BE49-F238E27FC236}">
                <a16:creationId xmlns:a16="http://schemas.microsoft.com/office/drawing/2014/main" id="{BAEBFD95-199B-CF8A-FF11-E2387970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575" y="2744401"/>
            <a:ext cx="4569238" cy="32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giocattolo&#10;&#10;Descrizione generata automaticamente">
            <a:extLst>
              <a:ext uri="{FF2B5EF4-FFF2-40B4-BE49-F238E27FC236}">
                <a16:creationId xmlns:a16="http://schemas.microsoft.com/office/drawing/2014/main" id="{6394A15B-60BD-AA75-26C7-34794E8BE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323" y="3615296"/>
            <a:ext cx="4104175" cy="2740556"/>
          </a:xfrm>
          <a:prstGeom prst="rect">
            <a:avLst/>
          </a:prstGeom>
          <a:noFill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D63668-AB19-39AB-D1F1-BFE05BE9F123}"/>
              </a:ext>
            </a:extLst>
          </p:cNvPr>
          <p:cNvSpPr txBox="1"/>
          <p:nvPr/>
        </p:nvSpPr>
        <p:spPr>
          <a:xfrm>
            <a:off x="2427729" y="4928950"/>
            <a:ext cx="3597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Accompagnamento al lavoro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AD1D58-977C-73A5-5B81-58006DDACB9D}"/>
              </a:ext>
            </a:extLst>
          </p:cNvPr>
          <p:cNvSpPr txBox="1"/>
          <p:nvPr/>
        </p:nvSpPr>
        <p:spPr>
          <a:xfrm>
            <a:off x="2233909" y="3425599"/>
            <a:ext cx="502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Allenamento alla gestione delle emozioni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9B783D2-D8C4-A33B-C453-6570C7830494}"/>
              </a:ext>
            </a:extLst>
          </p:cNvPr>
          <p:cNvSpPr txBox="1"/>
          <p:nvPr/>
        </p:nvSpPr>
        <p:spPr>
          <a:xfrm>
            <a:off x="1082423" y="2604888"/>
            <a:ext cx="10418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Supporto alla gestione della quotidianità e all’acquisizione delle autonomie domestiche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5A9BFC-2BC0-DB05-A549-02A50DA23210}"/>
              </a:ext>
            </a:extLst>
          </p:cNvPr>
          <p:cNvSpPr txBox="1"/>
          <p:nvPr/>
        </p:nvSpPr>
        <p:spPr>
          <a:xfrm>
            <a:off x="4890405" y="1862769"/>
            <a:ext cx="474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Laboratori di potenziamento cognitivo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1B01F2F-AD9D-06E3-7072-BEA60491F14C}"/>
              </a:ext>
            </a:extLst>
          </p:cNvPr>
          <p:cNvSpPr txBox="1"/>
          <p:nvPr/>
        </p:nvSpPr>
        <p:spPr>
          <a:xfrm>
            <a:off x="740664" y="1230855"/>
            <a:ext cx="697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Supporto alla lettura e alla gestione delle situazioni sociali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0832C1B-6E36-F2C7-B4A4-7A8EFE8761C4}"/>
              </a:ext>
            </a:extLst>
          </p:cNvPr>
          <p:cNvSpPr txBox="1"/>
          <p:nvPr/>
        </p:nvSpPr>
        <p:spPr>
          <a:xfrm>
            <a:off x="740665" y="4149169"/>
            <a:ext cx="5914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Creazione condivisa di occasioni sociali informali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48C4AB3-B995-E809-D0E8-678E1CBD24A2}"/>
              </a:ext>
            </a:extLst>
          </p:cNvPr>
          <p:cNvSpPr txBox="1"/>
          <p:nvPr/>
        </p:nvSpPr>
        <p:spPr>
          <a:xfrm>
            <a:off x="232131" y="5711999"/>
            <a:ext cx="7159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Counselling alle famiglie e creazione di gruppi di auto aiuto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06D061E-9065-FD69-DA5D-FD5202B362DE}"/>
              </a:ext>
            </a:extLst>
          </p:cNvPr>
          <p:cNvSpPr txBox="1"/>
          <p:nvPr/>
        </p:nvSpPr>
        <p:spPr>
          <a:xfrm>
            <a:off x="1786037" y="568646"/>
            <a:ext cx="7350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Assessment</a:t>
            </a:r>
            <a:r>
              <a:rPr lang="it-IT" sz="2400" b="1" dirty="0"/>
              <a:t> funzionale condiviso con le persona e la famiglia</a:t>
            </a:r>
          </a:p>
        </p:txBody>
      </p:sp>
    </p:spTree>
    <p:extLst>
      <p:ext uri="{BB962C8B-B14F-4D97-AF65-F5344CB8AC3E}">
        <p14:creationId xmlns:p14="http://schemas.microsoft.com/office/powerpoint/2010/main" val="12107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673" y="3515263"/>
            <a:ext cx="8515557" cy="2092881"/>
          </a:xfrm>
        </p:spPr>
        <p:txBody>
          <a:bodyPr rtlCol="0" anchor="b"/>
          <a:lstStyle>
            <a:defPPr>
              <a:defRPr lang="it-IT"/>
            </a:defPPr>
          </a:lstStyle>
          <a:p>
            <a:pPr algn="just">
              <a:lnSpc>
                <a:spcPct val="114000"/>
              </a:lnSpc>
            </a:pPr>
            <a:r>
              <a:rPr lang="it-IT" sz="2600" b="1" dirty="0">
                <a:latin typeface="+mn-lt"/>
              </a:rPr>
              <a:t>Con il progetto I.D.E.A. si ha così l’occasione  </a:t>
            </a:r>
            <a:br>
              <a:rPr lang="it-IT" sz="2600" b="1" dirty="0">
                <a:latin typeface="+mn-lt"/>
              </a:rPr>
            </a:br>
            <a:r>
              <a:rPr lang="it-IT" sz="2600" b="1" dirty="0">
                <a:latin typeface="+mn-lt"/>
              </a:rPr>
              <a:t>di sperimentare forme di </a:t>
            </a:r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corresponsabilità</a:t>
            </a:r>
            <a:r>
              <a:rPr lang="it-IT" sz="2600" b="1" dirty="0">
                <a:latin typeface="+mn-lt"/>
              </a:rPr>
              <a:t> e valorizzare l’apporto che ciascun soggetto può fornire, </a:t>
            </a:r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superando la logica della titolarità esclusiva dell’intervento</a:t>
            </a:r>
            <a:r>
              <a:rPr lang="it-IT" sz="2600" b="1" dirty="0">
                <a:latin typeface="+mn-lt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17FE78-0B3E-FD2D-2103-20BA6D453DBF}"/>
              </a:ext>
            </a:extLst>
          </p:cNvPr>
          <p:cNvSpPr txBox="1"/>
          <p:nvPr/>
        </p:nvSpPr>
        <p:spPr>
          <a:xfrm>
            <a:off x="1246909" y="1249856"/>
            <a:ext cx="56803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>
                <a:latin typeface="+mn-lt"/>
              </a:rPr>
              <a:t>Il valore aggiunto del progetto è la </a:t>
            </a:r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presa in carico sinergica</a:t>
            </a:r>
            <a:r>
              <a:rPr lang="it-IT" sz="2600" b="1" dirty="0">
                <a:latin typeface="+mn-lt"/>
              </a:rPr>
              <a:t> delle persone con disabilità attuata da una rete stabile di soggetti, espressione del territorio di appartenenza.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076" y="914400"/>
            <a:ext cx="5641848" cy="5029200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5400" dirty="0"/>
              <a:t>Grazie</a:t>
            </a:r>
            <a:r>
              <a:rPr lang="it-IT" dirty="0"/>
              <a:t>!</a:t>
            </a:r>
            <a:br>
              <a:rPr lang="it-IT" dirty="0"/>
            </a:br>
            <a:br>
              <a:rPr lang="it-IT" dirty="0"/>
            </a:br>
            <a:r>
              <a:rPr lang="it-IT" sz="3200" dirty="0"/>
              <a:t>Équipe </a:t>
            </a:r>
            <a:r>
              <a:rPr lang="it-IT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I.D.E.A.</a:t>
            </a:r>
            <a:endParaRPr lang="it-IT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Personalizzato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6586_TF11964407_Win32" id="{A0BB4304-8DA3-4D2B-88DB-F8B793AC3BA2}" vid="{06C1B2CA-B42C-49AA-B0D0-D37FAA485C3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{03FC7D17-F82D-4576-B2D2-FDFED5BF7717}tf11964407_win32</Template>
  <TotalTime>323</TotalTime>
  <Words>533</Words>
  <Application>Microsoft Office PowerPoint</Application>
  <PresentationFormat>Widescreen</PresentationFormat>
  <Paragraphs>31</Paragraphs>
  <Slides>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Dreaming Outloud Pro</vt:lpstr>
      <vt:lpstr>Gill Sans Nova Light</vt:lpstr>
      <vt:lpstr>Sagona Book</vt:lpstr>
      <vt:lpstr>Personalizzato</vt:lpstr>
      <vt:lpstr>Presentazione standard di PowerPoint</vt:lpstr>
      <vt:lpstr>Dall’I.D.E.A. alla coprogettazione</vt:lpstr>
      <vt:lpstr>Spesso molti giovani con disabilità non si “riconoscono” nei percorsi standardizzati a loro rivolti all’interno di CSE o di SFA ed esprimono un desiderio di normalizzazione del loro progetto di vita, con una rete di relazioni affettive e sociali che non debbano dipendere dalla mediazione della famiglia, con propri spazi di autonomia abitativa e luoghi di partecipazione sociale e di espressione delle loro potenzialità non esclusivamente legate al mondo della disabilità.</vt:lpstr>
      <vt:lpstr>Il progetto I.D.E.A. si sviluppa per rispondere ai bisogni di quelle persone con disabilità che, dopo aver ultimato il percorso scolastico/formativo, non trovano immediato accesso al mondo del lavoro e vivono ancora all’interno dei contesti familiari di origine.  </vt:lpstr>
      <vt:lpstr>Presentazione standard di PowerPoint</vt:lpstr>
      <vt:lpstr>Nell’ottica di ampliare e supportare la rete di fronteggiamento dei beneficiari risulta fondamentale valorizzare anche l’apporto delle famiglie, dei caregivers e delle reti sociali primarie</vt:lpstr>
      <vt:lpstr>Presentazione standard di PowerPoint</vt:lpstr>
      <vt:lpstr>Con il progetto I.D.E.A. si ha così l’occasione   di sperimentare forme di corresponsabilità e valorizzare l’apporto che ciascun soggetto può fornire, superando la logica della titolarità esclusiva dell’intervento.</vt:lpstr>
      <vt:lpstr>Grazie!  Équipe I.D.E.A.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Lazzara Francesca</dc:creator>
  <cp:lastModifiedBy>Argentati Daniela</cp:lastModifiedBy>
  <cp:revision>30</cp:revision>
  <dcterms:created xsi:type="dcterms:W3CDTF">2024-09-04T12:44:22Z</dcterms:created>
  <dcterms:modified xsi:type="dcterms:W3CDTF">2024-09-05T08:46:02Z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